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 Black"/>
      <p:bold r:id="rId45"/>
      <p:boldItalic r:id="rId46"/>
    </p:embeddedFont>
    <p:embeddedFont>
      <p:font typeface="Montserrat SemiBold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Proxima Nova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Lato Black"/>
      <p:bold r:id="rId67"/>
      <p:boldItalic r:id="rId68"/>
    </p:embeddedFont>
    <p:embeddedFont>
      <p:font typeface="Roboto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orient="horz" pos="24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4C3FD6-F6E2-4A3E-81EA-8AF93CC4981E}">
  <a:tblStyle styleId="{744C3FD6-F6E2-4A3E-81EA-8AF93CC498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24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Black-boldItalic.fntdata"/><Relationship Id="rId45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SemiBold-bold.fntdata"/><Relationship Id="rId47" Type="http://schemas.openxmlformats.org/officeDocument/2006/relationships/font" Target="fonts/MontserratSemiBold-regular.fntdata"/><Relationship Id="rId49" Type="http://schemas.openxmlformats.org/officeDocument/2006/relationships/font" Target="fonts/Montserrat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Roboto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Light-italic.fntdata"/><Relationship Id="rId70" Type="http://schemas.openxmlformats.org/officeDocument/2006/relationships/font" Target="fonts/RobotoLigh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68" Type="http://schemas.openxmlformats.org/officeDocument/2006/relationships/font" Target="fonts/LatoBlack-boldItalic.fntdata"/><Relationship Id="rId23" Type="http://schemas.openxmlformats.org/officeDocument/2006/relationships/slide" Target="slides/slide17.xml"/><Relationship Id="rId67" Type="http://schemas.openxmlformats.org/officeDocument/2006/relationships/font" Target="fonts/LatoBlack-bold.fntdata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font" Target="fonts/MontserratSemiBold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85bad8f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a85bad8f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ec834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e9ec834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9ec8342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9ec8342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ec8342a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e9ec8342a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ec8342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9ec8342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b7429cfd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b7429cfd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ab5eb43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eab5eb43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ec8342a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e9ec8342a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b7429cfd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eb7429cf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b5eb43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ab5eb43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b7429cfd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b7429cfd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7343d16a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e7343d16a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Penjelasan Adult Learning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ab5eb43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eab5eb43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b5eb432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ab5eb432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ab5eb432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ab5eb43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5674b2b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e5674b2b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584647d4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e584647d4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b7429cfd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eb7429cfd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b7429cfd2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eb7429cfd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b7429cfd2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eb7429cfd2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b7429cfd2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eb7429cfd2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ab5eb432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eab5eb432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527f349f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b8527f349f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b7429cfd2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eb7429cfd2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584647d4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e584647d4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584647d4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e584647d4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5674b2b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e5674b2b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584647d4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e584647d4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584647d4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e584647d4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b7429d13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eb7429d13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b33a0b4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eb33a0b4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a85bad8f5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9a85bad8f5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527f349f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b8527f349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527f349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b8527f34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2596c1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e92596c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6f982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e46f982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2596c18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92596c18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2596c18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e92596c1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presentation/d/1LlDiMz3y4lhSHSgl07X3X5sW-n5-SCl7jnXF_avgRQw/edit#slide=id.gabc0ca4964_0_6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ocs.google.com/document/d/1eEMLqECMnsFqwqVp1xoxZQ1li0MKQkSc2ACXmq7rOO4/ed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ocs.google.com/document/d/1eEMLqECMnsFqwqVp1xoxZQ1li0MKQkSc2ACXmq7rOO4/ed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ocs.google.com/presentation/d/1Nrq4XRz9w6oUKC6pwHlP2nql2NnkoPtH/edi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0B1hipztOghMIUFl3b2tFNTZiWWc/view?resourcekey=0-6LU5wd5HamRlPYX_-LHDQ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357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65625" y="2507550"/>
            <a:ext cx="595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 Students Rules Guidance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705500" y="3560750"/>
            <a:ext cx="7727400" cy="57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00" y="1853225"/>
            <a:ext cx="1289550" cy="1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/>
        </p:nvSpPr>
        <p:spPr>
          <a:xfrm>
            <a:off x="1458650" y="477250"/>
            <a:ext cx="61701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Kita sampai di</a:t>
            </a:r>
            <a:r>
              <a:rPr b="1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Level Gold!</a:t>
            </a:r>
            <a:endParaRPr b="1"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Sekarang kamu siap memulai perjalanan belajarmu~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188" y="1692525"/>
            <a:ext cx="2213629" cy="28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4936075" y="1448875"/>
            <a:ext cx="3938100" cy="26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5202125" y="12564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6132025" y="13591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on Gold?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440100" y="1509225"/>
            <a:ext cx="41256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Pertama, kita registrasi dulu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tahap ini, kita akan memulai perjalanan. Seperti kebanyakan perjalanan, kita awali dulu dengan registrasi diri untuk memasukkan teman-teman sebagai students secara resmi.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Sampai di sini, kami ucapkan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selamat datang dan selamat bergabung di Binar Bootcamp!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Jangan lupa, lakukan to do list di setiap prosesnya ya.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4936075" y="17897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Mengisi formulir username Discord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sesuai info tim Academic Consultant atau tim Learning Quality; atau masuk ke dalam grup Telegram sesuai arahan tim Academic Consultant.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Melengkapi formulir kelengkapan profil (link tersedia di private channel Discord / grup Telegram)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Membaca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panduan teknis pelaksanaan Bootcamp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4936075" y="1906075"/>
            <a:ext cx="3938100" cy="218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on Gold?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465575" y="1340725"/>
            <a:ext cx="41001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Saatnya onboarding!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Setelah proses registrasi selesai, kita akan melakukan proses onboarding untuk Level Gold yang disebut dengan Induction Gold.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proses ini, kita akan berkenalan secara online. Kamu juga bisa nih, ketemu dengan sesama students yang mengambil course pada wave (angkatan) yang sama.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Induction Gold juga akan dijelaskan tentang apa saja yang akan kamu temui selama melalui Level Gold sekaligus membuka kesempatan tanya jawab antara students dan Binar.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936075" y="22469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Mengikuti kegiatan onboarding (Induction Gold) dengan aktif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Mempelajari Level Silver sebelum masuk ke forum diskusi pertama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Memilih fasilitator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selambat-lambatnya dua hari sebelum jadwal forum diskusi pertama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Masuk ke dalam private channel per kelas dan Google Classroom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Metode Belajar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445675" y="1547700"/>
            <a:ext cx="41355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Metode belajar di Binar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Sebelum kita lanjut, mari kita kenalan dulu dengan metode belajar di Binar.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mendukung proses belajar students, Binar menggunakan metode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synchronous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asynchronous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Dengan begini, proses belajar kamu jadi optimal dan kamu dapat benefit maksimal!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774" y="1010975"/>
            <a:ext cx="1856501" cy="35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4831070" y="3396075"/>
            <a:ext cx="35157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Fleksibel sesuai dengan kecepatan belajar 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i="1"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Mendorong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kemandirian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dan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motivasi belajar 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i="1"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Tidak ada batasan waktu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Hemat biaya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Perlu disiplin dan motivasi dari 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702300" y="3436500"/>
            <a:ext cx="31962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Berlangsung secara 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  <a:endParaRPr i="1"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Dilakukan secara online melalui diskusi langsung dan kelas virtual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Kolaboratif dan </a:t>
            </a:r>
            <a:r>
              <a:rPr i="1"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feedback friendly </a:t>
            </a:r>
            <a:endParaRPr i="1"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Interaktif dengan Fasilitator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Jadwal yang sudah ditentukan</a:t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4925501" y="3074775"/>
            <a:ext cx="1422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500" u="none" cap="none" strike="noStrike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Asynchronous</a:t>
            </a:r>
            <a:endParaRPr b="1" i="1" sz="1500" u="none" cap="none" strike="noStrike">
              <a:solidFill>
                <a:srgbClr val="434343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548804" y="3074763"/>
            <a:ext cx="1766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" sz="1500" u="none" cap="none" strike="noStrike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Synchronous </a:t>
            </a:r>
            <a:endParaRPr b="1" i="1" sz="1500" u="none" cap="none" strike="noStrike">
              <a:solidFill>
                <a:srgbClr val="434343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81" y="1037812"/>
            <a:ext cx="2857236" cy="209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601" y="818325"/>
            <a:ext cx="2016647" cy="231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Metode Belajar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Presensi dan Evaluasi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465575" y="1509225"/>
            <a:ext cx="4100100" cy="23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Udah siap nih belajar di kelas~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mencatat kehadiran teman-teman dalam kelas, fasilitator akan melakukan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proses pencatatan daftar hadir atau presensi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Selain itu, setiap minggunya teman-teman akan diminta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mengisi form evaluasi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Form evaluasi ini akan membantu kami mengumpulkan feedback terkait proses pembelajaran kamu dengan materi dan fasilitator.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4936075" y="22469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Melaporkan ke fasilitator jika berhalangan hadir atau akan terlambat hadir dalam forum diskusi beserta alasannya.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Mengisi form evaluasi mingguan.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421175" y="831975"/>
            <a:ext cx="55530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Buktikan dengan </a:t>
            </a: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Setiap chapter, kita akan menghadapi challenge yang harus diselesaikan dan akan menjadi dasar penilaian perkembangan belajarmu di Binar. Waktu pengumpulan challenge dibatasi dan batas waktunya akan ditentukan, yakni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Pastikan kamu mengumpulkan tepat waktu ya!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Selain itu, menyelesaikan challenge juga merupakan tanda berakhirnya chapter/level dan tanda kamu siap masuk ke chapter/level baru. Ini berarti,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kamu tidak bisa lanjut ke chapter/level berikutnya jika belum mengumpulkan challenge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 harus mengulang chapternya kembali.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900" y="1396874"/>
            <a:ext cx="2158176" cy="3316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28"/>
          <p:cNvGraphicFramePr/>
          <p:nvPr/>
        </p:nvGraphicFramePr>
        <p:xfrm>
          <a:off x="497375" y="22161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{744C3FD6-F6E2-4A3E-81EA-8AF93CC4981E}</a:tableStyleId>
              </a:tblPr>
              <a:tblGrid>
                <a:gridCol w="2346750"/>
                <a:gridCol w="3078225"/>
              </a:tblGrid>
              <a:tr h="52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Hari Senin minggu ke-3 di setiap chapter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PM, UIUX, FSW, Android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Hari Senin di minggu setelah chapter terakhir level Gold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Business Intelligence, Digital Marketing, Back End Javascript, Front End Engineer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283675" y="2050525"/>
            <a:ext cx="41637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 dapat dikumpulkan melalui Google form yang dikirimkan melalui private channel Discord dan/atau invitation kelas.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Setelah challenge kamu dinilai oleh Fasilitator,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kamu akan menerima report chapter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yang berisi penilaian dan laporan progress belajarmu di chapter ini.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053975" y="22560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Menyelesaikan challenge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Mengumpulkan challenge maksimal pada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batas waktu yang ditentukan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enerima report chapter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Melanjutkan ke chapter selanjutnya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/>
        </p:nvSpPr>
        <p:spPr>
          <a:xfrm>
            <a:off x="465575" y="1115275"/>
            <a:ext cx="40917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Dapatkah students mengajukan cuti?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Kita semua menginginkan proses belajar yang lancar dan lengkap, tetapi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saat situasi mendesak dan dibutuhkan, kamu bisa mengajukan cuti belajar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dengan ketentuan sebagai berikut.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Cuti adalah kesempatan yang diberikan kepada students untuk tidak hadir di kelas selama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maksimal 6 minggu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atau setara dengan 2 chapter.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Setiap student diberikan kesempatan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kali cuti dalam setiap course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yang diikuti dan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durasi cuti diajukan dalam kelipatan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durasi per chapter pada course yang sedang diikuti (3 minggu atau 2 minggu, tergantung course).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5" name="Google Shape;335;p3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Pengajuan Cuti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6132025" y="1519113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071225" y="916425"/>
            <a:ext cx="1474951" cy="37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/>
        </p:nvSpPr>
        <p:spPr>
          <a:xfrm>
            <a:off x="445675" y="1115275"/>
            <a:ext cx="44496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Dalam kondisi apa students boleh mengajukan cuti?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Jika kamu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Terdampak bencana alam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Sakit keras, dan /atau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Menghadapi situasi dimana keluarga inti sakit keras atau meninggal dunia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Maka kamu diperbolehkan untuk mengajukan cuti belajar. Harap simak to do list di samping tentang tata cara pengajuannya agar pengajuan cuti kamu bisa segera disetujui.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6" name="Google Shape;356;p3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Pengajuan Cuti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4936075" y="2366037"/>
            <a:ext cx="3938100" cy="135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5202125" y="2173625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6132025" y="2276288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5053975" y="2716037"/>
            <a:ext cx="3702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Melakukan konfirmasi ke tim Learning Quality.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Mengirimkan email pengajuan cuti sesuai </a:t>
            </a:r>
            <a:r>
              <a:rPr lang="en" sz="12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357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30375" y="2805425"/>
            <a:ext cx="4194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65575" y="1704125"/>
            <a:ext cx="43848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Halo, </a:t>
            </a:r>
            <a:r>
              <a:rPr i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welcome to 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Binar Academy!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ilahkan cermati informasi-informasi yang ada di </a:t>
            </a:r>
            <a:r>
              <a:rPr i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deck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ini yaa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Deck ini bertujuan untuk memudahkan proses belajarmu.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Students’ Rules Guidebook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024" y="1040250"/>
            <a:ext cx="2254576" cy="36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/>
        </p:nvSpPr>
        <p:spPr>
          <a:xfrm>
            <a:off x="363675" y="1068775"/>
            <a:ext cx="44469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Bagaimana kalau cuti diperlukan tapi kondisi sebelumnya tidak terpenuhi?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Jika dirasa perlu, kamu juga dapat mengajukan cuti berbayar selama belajar di Binar.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Opsi ini dibuat agar students dapat terus meneruskan progress belajarnya dan tidak terkena drop out dalam chapter berjalan.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Cuti harus diajukan sesuai dengan chapter yang sedang berjalan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ini artinya kamu tidak diperbolehkan untuk mundur dan atau melebihi chapter yang sedang kamu ambil.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mengambil cuti ini,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 wajib berkonsultasi dulu dengan tim Learning Quality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mengenai alasan dan rencana belajar ke depan. Jika cuti telah disetujui, baru proses selanjutnya students bisa menyelesaikan administrasi dan mengambil waktu cuti.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9" name="Google Shape;379;p3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Pengajuan Cuti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5053975" y="22560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Diskusikan dengan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 Learning Quality.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Mengirimkan email pengajuan cuti sesuai </a:t>
            </a:r>
            <a:r>
              <a:rPr i="1" lang="en" sz="12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Selesaikan administrasi tambahan yang diperlukan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/>
        </p:nvSpPr>
        <p:spPr>
          <a:xfrm>
            <a:off x="3639030" y="2569208"/>
            <a:ext cx="21171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6212600" y="1910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Penalti Pengulangan Chapter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646550" y="1373975"/>
            <a:ext cx="41082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Penting untuk kamu ketahui!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Binar, kami menghargai integritas, termasuk dalam proses belajar students. Oleh karena itu, terdapat beberapa situasi dimana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 dapat diberikan penalti berupa pengulangan chapter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jika terbukti melakukan setidaknya satu dari beberapa hal berikut: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Melakukan plagiarisme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Tidak mengumpulkan challenge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Belum mencapai batas nilai minimal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Diputuskan oleh Fasilitator untuk mengulang chapter karena alasan tertentu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401" y="1212200"/>
            <a:ext cx="2576073" cy="329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/>
        </p:nvSpPr>
        <p:spPr>
          <a:xfrm>
            <a:off x="2293250" y="997338"/>
            <a:ext cx="3305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7335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5984275" y="200437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465575" y="1128725"/>
            <a:ext cx="4100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Akhirnya Level Gold selesai!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Saatnya lanjut ke Level Platinum~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465575" y="2004375"/>
            <a:ext cx="41001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Lanjut ke Level Platinum perlu bayar lagi gak sih?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Pembayaranmu di awal sudah termasuk Level Platinum, jadi kamu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tidak perlu bayar lagi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melanjutkan.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Tapi sebelum lanjut ke Level Platinum ada list yang perlu kamu penuhi lebih dulu nih. Jadi, pastikan kamu sudah melakukan semuanya dan ayo kita lanjutkan perjalanan ke Level Platinum!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4788325" y="2094125"/>
            <a:ext cx="3938100" cy="12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5054375" y="190171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4788325" y="2435025"/>
            <a:ext cx="3702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Aktif dalam forum diskusi selama Level Gold.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Mengumpulkan semua challenge pada chapter di Level Gold.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Wah tidak terasa nih, s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ampai juga di</a:t>
            </a:r>
            <a:r>
              <a:rPr b="1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Level </a:t>
            </a: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Platinum!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363" y="1663300"/>
            <a:ext cx="2151271" cy="28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/>
        </p:nvSpPr>
        <p:spPr>
          <a:xfrm>
            <a:off x="465575" y="1229875"/>
            <a:ext cx="41082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Selamat Datang! Kamu akhirnya tiba di Level Platinum!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mendukung kesiapan kita belajar,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kita mulai level ini dengan Induction Platinum.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sini, students akan mendapatkan penjelasan tentang perjalanan belajar di Level Platinum, mulai dari apa saja yang akan dihadapi dan disiapkan agar semuanya berjalan lancar.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ini, kita akan menerapkan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metode scrum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Wah, apa itu? Simak penjelasan di halaman selanjutnya~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45" name="Google Shape;445;p3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62632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on Platinum?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5053975" y="22560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Mengikuti Induction Platinum dengan aktif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Mempelajari metode scrum untuk mengerjakan challenge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Membaca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panduan pelaksanaan Level Platinum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"/>
          <p:cNvSpPr txBox="1"/>
          <p:nvPr/>
        </p:nvSpPr>
        <p:spPr>
          <a:xfrm>
            <a:off x="445675" y="1229875"/>
            <a:ext cx="42477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Menjalankan Scrum Method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Metode Scrum adalah salah satu metode agile yang terkenal dan paling sering dipakai dalam pekerjaan yang melibatkan produk digital.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Level Platinum di Binar,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kamu akan memulai simulasi bekerja menggunakan metode Scrum dalam kelompok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Idealnya, kelompok akan berisi 4 - 7 students. Masing-masing student akan memiliki peran sesuai metode scrum, yaitu Product Owner (PO), Scrum Master (SM), atau Team Member (TM).</a:t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68" name="Google Shape;468;p3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2632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Scrum Method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80" name="Google Shape;4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75" y="1711025"/>
            <a:ext cx="3911250" cy="23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/>
        </p:nvSpPr>
        <p:spPr>
          <a:xfrm>
            <a:off x="445675" y="1368200"/>
            <a:ext cx="4119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dalam kelompok, kamu akan melakukan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 Planning berupa perencanaan tugas dan target kelompokmu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dalam 1 sprint (berdurasi 2 minggu). Agar waktu kerjanya fleksibel, aktivitas ini dilakukan di luar FD dan mandiri oleh kelompok.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Setelah Sprint Planning selesai, kelompokmu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mulai mengerjakan task.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akhir chapter, kita akan melakukan Sprint Review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Ini adalah momen dimana semua anggota kelompok akan saling menyampaikan hal-hal terkait task kelompok untuk mengevaluasi proses dan output kerja yang sudah dilakukan.</a:t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88" name="Google Shape;488;p3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62632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Scrum Method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5053975" y="22560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Berkolaborasi dalam kelompok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Melakukan Sprint Planning secara mandiri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Melakukan Sprint Review dengan kelompok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Membaca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penjelasan lengkap tentang Scrum Method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/>
          <p:nvPr/>
        </p:nvSpPr>
        <p:spPr>
          <a:xfrm>
            <a:off x="465575" y="1229875"/>
            <a:ext cx="40917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Asik masuk kelas lagi!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Selama Level Platinum,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kamu akan menjalani 6 pertemuan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yang terdiri dari 5 forum diskusi dan 1 sprint review di akhir chapter.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Jangan lupa untuk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memanfaatkan tiap pertemuan dengan optimal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Misalnya, kamu bisa berdiskusi dengan students lain, mengajukan pertanyaan untuk Fasilitator, menanyakan contoh best practice di industri, atau membawa kasus untuk dibedah bersama di dalam kelas.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3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11" name="Google Shape;511;p3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62632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Forum Diskusi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127" y="1024600"/>
            <a:ext cx="2725201" cy="33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0"/>
          <p:cNvSpPr txBox="1"/>
          <p:nvPr/>
        </p:nvSpPr>
        <p:spPr>
          <a:xfrm>
            <a:off x="445675" y="1229875"/>
            <a:ext cx="41283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Belajar rame-rame lebih seru~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Seperti yang sudah dijelaskan sebelumnya, di Level Platinum kita akan bekerja berkelompok. Supaya kolaborasi tetap asik dan tertib, ada beberapa hal yang perlu kamu perhatikan.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Pembagian kelompok ditentukan oleh Fasilitator dan berlaku selama Level Platinum.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Pembagian peran dalam kelompok ditentukan oleh masing-masing kelompok.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 tidak diperkenankan melakukan perubahan komposisi kelompok yang sudah ditentukan.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4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1" name="Google Shape;531;p4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62632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Ketentuan Kelompok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43" name="Google Shape;5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75" y="1711025"/>
            <a:ext cx="3911250" cy="23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Presensi dan Evaluasi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1"/>
          <p:cNvSpPr txBox="1"/>
          <p:nvPr/>
        </p:nvSpPr>
        <p:spPr>
          <a:xfrm>
            <a:off x="465575" y="1857200"/>
            <a:ext cx="41001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03470"/>
                </a:solidFill>
                <a:latin typeface="Roboto"/>
                <a:ea typeface="Roboto"/>
                <a:cs typeface="Roboto"/>
                <a:sym typeface="Roboto"/>
              </a:rPr>
              <a:t>Presensi dan evaluasi</a:t>
            </a:r>
            <a:endParaRPr b="1" sz="1700">
              <a:solidFill>
                <a:srgbClr val="7034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Presensi dan evaluasi pada Level Platinum sama seperti pada Level Gold. Untuk mengulang penjelasan ini, kamu bisa scroll ke atas jika diperlukan.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Hanya ada sedikit perbedaan di bagian evaluasi Level Platinum. Apa bedanya? Cekidot!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25" y="1202702"/>
            <a:ext cx="4288000" cy="326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465575" y="1475025"/>
            <a:ext cx="41082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Jurus rahasia sukses belajar: </a:t>
            </a:r>
            <a:r>
              <a:rPr b="1" i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Self-Regulation</a:t>
            </a: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💥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Salah satu rahasia sukses belajar adalah self-regulation (regulasi diri).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Wah kok bisa? Memangnya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 sih </a:t>
            </a: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self-regulation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itu?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Self-regulation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adalah kemampuan untuk mengontrol diri kita dengan baik supaya kita bisa mencapai tujuan kita dengan sukses.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1" name="Google Shape;81;p1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7357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Rahasia Sukses Belajar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400" y="1230150"/>
            <a:ext cx="4201800" cy="320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Presensi dan Evaluasi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4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2"/>
          <p:cNvSpPr txBox="1"/>
          <p:nvPr/>
        </p:nvSpPr>
        <p:spPr>
          <a:xfrm>
            <a:off x="465575" y="1457350"/>
            <a:ext cx="41082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level ini, kamu akan diminta untuk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menilai kinerja teman satu kelompokmu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form yang dibagikan di kelas.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Penilaian kinerja ini masuk ke dalam proses evaluasi yang dapat membantu students mendapatkan feedback dari proses dan performa kerjanya dalam kelompok.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4936075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42"/>
          <p:cNvSpPr txBox="1"/>
          <p:nvPr/>
        </p:nvSpPr>
        <p:spPr>
          <a:xfrm>
            <a:off x="5053975" y="22560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Belajar optimal dalam forum diskusi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Menjalin kerjasama dan network baru dengan rekan students sekelompok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Mengisi form presensi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Menilai kinerja rekan students dalam kelompok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/>
          <p:nvPr/>
        </p:nvSpPr>
        <p:spPr>
          <a:xfrm>
            <a:off x="445675" y="2250925"/>
            <a:ext cx="52278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Tantangan akan menumbuhkan kita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Sama seperti di Level Gold, di Level Platinum semua students juga wajib mengumpulkan challenge.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Bedanya,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 di Level Platinum bersifat kelompok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 akan menjadi project akhir kelompok di rangkaian Bootcamp. Jangan sampai terlewat, batas pengumpulan Challenge yakni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Pengumpulan challenge dilakukan oleh perwakilan kelompok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melalui Google form dengan mencantumkan nama anggota kelompok.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84" name="Google Shape;584;p4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 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6" name="Google Shape;5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375" y="1073625"/>
            <a:ext cx="2839876" cy="3707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7" name="Google Shape;597;p43"/>
          <p:cNvGraphicFramePr/>
          <p:nvPr/>
        </p:nvGraphicFramePr>
        <p:xfrm>
          <a:off x="383100" y="2869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{744C3FD6-F6E2-4A3E-81EA-8AF93CC4981E}</a:tableStyleId>
              </a:tblPr>
              <a:tblGrid>
                <a:gridCol w="2346750"/>
                <a:gridCol w="3078225"/>
              </a:tblGrid>
              <a:tr h="52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Hari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Senin minggu ke-3 di setiap chapter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menyesuaikan jadwal sprint review kelasmu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PM, UIUX, FSW, Android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Hari Senin di minggu setelah chapter terakhir level Platinum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Business Intelligence, Digital Marketing, dan Backend Javascript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"/>
          <p:cNvSpPr txBox="1"/>
          <p:nvPr/>
        </p:nvSpPr>
        <p:spPr>
          <a:xfrm>
            <a:off x="465575" y="835825"/>
            <a:ext cx="4100100" cy="38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Sedikit lagi kamu lulus nih~</a:t>
            </a:r>
            <a:endParaRPr b="1" sz="1800">
              <a:solidFill>
                <a:srgbClr val="74367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Selama mengikuti proses belajar di Level Platinum, harap pastikan kamu menghadiri semua proses pembelajaran dan sudah memahami mater-materi dengan baik. Karena sayangnya, di level ini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students tidak dapat mengajukan cuti atau mengulang chapter.</a:t>
            </a:r>
            <a:endParaRPr b="1" i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4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05" name="Google Shape;605;p4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Pengajuan Cuti dan Pengulangan Chapter</a:t>
            </a:r>
            <a:endParaRPr b="1" i="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7" name="Google Shape;6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675" y="1462949"/>
            <a:ext cx="4273526" cy="262504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4"/>
          <p:cNvSpPr/>
          <p:nvPr/>
        </p:nvSpPr>
        <p:spPr>
          <a:xfrm>
            <a:off x="4406100" y="1139775"/>
            <a:ext cx="1494600" cy="877800"/>
          </a:xfrm>
          <a:prstGeom prst="wedgeEllipseCallout">
            <a:avLst>
              <a:gd fmla="val 33387" name="adj1"/>
              <a:gd fmla="val 57228" name="adj2"/>
            </a:avLst>
          </a:prstGeom>
          <a:solidFill>
            <a:srgbClr val="9B6D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"/>
          <p:cNvSpPr txBox="1"/>
          <p:nvPr/>
        </p:nvSpPr>
        <p:spPr>
          <a:xfrm>
            <a:off x="4565675" y="1232325"/>
            <a:ext cx="117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Berakit-rakit kita ke hulu, dikit lagi lah hayuu..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Saatnya unjuk skill di </a:t>
            </a:r>
            <a:endParaRPr b="1" sz="180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Showcase Project Akhir</a:t>
            </a:r>
            <a:r>
              <a:rPr b="1" lang="en" sz="180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788" y="1663300"/>
            <a:ext cx="2812422" cy="28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/>
        </p:nvSpPr>
        <p:spPr>
          <a:xfrm>
            <a:off x="6132025" y="2023650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Showcase</a:t>
            </a: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Akhir</a:t>
            </a:r>
            <a:endParaRPr b="1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573571" y="1504800"/>
            <a:ext cx="40941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Saatnya presentasi project akhirmu!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akhir Level Platinum, kamu dan teman-teman kelompokmu harus mempresentasikan project yang telah kalian selesaikan.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 Binar, kami menyebutnya dengan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Showcase dilakukan di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pertemuan akhir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chapter terakhir. Perwakilan kelompok perlu mengumpulkan beberapa dokumen agar kami bisa turut mengevaluasi hasil showcase kelompokmu. Untuk selengkapnya, lihat list di samping ya.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936075" y="2113400"/>
            <a:ext cx="3938100" cy="143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5202125" y="1920988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5053975" y="2306700"/>
            <a:ext cx="37023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Mengumpulkan Presentation Deck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Mengumpulkan Dokumen pendukung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Mengumpulkan Challenge terakhir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Rayakan 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Graduation 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mu!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9" name="Google Shape;6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151" y="1434850"/>
            <a:ext cx="2133701" cy="31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4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endParaRPr b="1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509675" y="1740175"/>
            <a:ext cx="408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Sedikit lagi, kamu lulus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Jika semua challenge kamu sudah lengkap dinilai dan kamu telah berperan aktif baik forum diskusi maupun kerja kelompok, maka kini saatnya kamu lulus.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Perhatikan to do list di samping untuk menerima final report dan sertifikat ya~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48"/>
          <p:cNvSpPr/>
          <p:nvPr/>
        </p:nvSpPr>
        <p:spPr>
          <a:xfrm>
            <a:off x="4936075" y="1906075"/>
            <a:ext cx="3938100" cy="205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8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7" name="Google Shape;667;p48"/>
          <p:cNvSpPr txBox="1"/>
          <p:nvPr/>
        </p:nvSpPr>
        <p:spPr>
          <a:xfrm>
            <a:off x="5053975" y="2256075"/>
            <a:ext cx="37023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Mengisi form kelulusan yang dikirim ke alamat email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Menerima final report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Menerima certificate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9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endParaRPr b="1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4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9"/>
          <p:cNvSpPr txBox="1"/>
          <p:nvPr/>
        </p:nvSpPr>
        <p:spPr>
          <a:xfrm>
            <a:off x="465575" y="1588375"/>
            <a:ext cx="408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Selamat, Perjalananmu Selesai dan Kami Turut Bangga!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memeriahkan kelulusanmu, kami mengadakan virtual graduation nihh. Kamu diharapkan datang di Virtual Graduation Ceremony. Tapi jangan khawatir, kalau kamu berhalangan hadir, ini tidak akan memengaruhi kelulusanmu.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Sekali lagi, Congraduation!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🥳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3" name="Google Shape;6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150" y="1050500"/>
            <a:ext cx="3079175" cy="33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3470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"/>
          <p:cNvSpPr/>
          <p:nvPr/>
        </p:nvSpPr>
        <p:spPr>
          <a:xfrm>
            <a:off x="3311012" y="2085512"/>
            <a:ext cx="2448300" cy="2448300"/>
          </a:xfrm>
          <a:prstGeom prst="ellipse">
            <a:avLst/>
          </a:prstGeom>
          <a:solidFill>
            <a:srgbClr val="5E2B62">
              <a:alpha val="4392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2159210" y="638450"/>
            <a:ext cx="3058800" cy="3058800"/>
          </a:xfrm>
          <a:prstGeom prst="ellipse">
            <a:avLst/>
          </a:prstGeom>
          <a:solidFill>
            <a:srgbClr val="5E2B62">
              <a:alpha val="4392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859069" y="421267"/>
            <a:ext cx="3493200" cy="3493200"/>
          </a:xfrm>
          <a:prstGeom prst="ellipse">
            <a:avLst/>
          </a:prstGeom>
          <a:solidFill>
            <a:srgbClr val="5E2B62">
              <a:alpha val="4392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4066210" y="1294428"/>
            <a:ext cx="2776800" cy="2776800"/>
          </a:xfrm>
          <a:prstGeom prst="ellipse">
            <a:avLst/>
          </a:prstGeom>
          <a:solidFill>
            <a:srgbClr val="5E2B62">
              <a:alpha val="6078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1561058" y="1668869"/>
            <a:ext cx="279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B2F"/>
              </a:buClr>
              <a:buSzPts val="3600"/>
              <a:buFont typeface="Montserrat"/>
              <a:buNone/>
            </a:pPr>
            <a:r>
              <a:rPr b="1" i="0" lang="en" sz="3600" u="none" cap="none" strike="noStrike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endParaRPr b="1" i="0" sz="3600" u="none" cap="none" strike="noStrike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50"/>
          <p:cNvSpPr/>
          <p:nvPr/>
        </p:nvSpPr>
        <p:spPr>
          <a:xfrm>
            <a:off x="1561058" y="2059702"/>
            <a:ext cx="279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AB2F"/>
              </a:buClr>
              <a:buSzPts val="3600"/>
              <a:buFont typeface="Montserrat"/>
              <a:buNone/>
            </a:pPr>
            <a:r>
              <a:rPr b="1" i="0" lang="en" sz="3600" u="none" cap="none" strike="noStrike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 sz="1100"/>
          </a:p>
        </p:txBody>
      </p:sp>
      <p:pic>
        <p:nvPicPr>
          <p:cNvPr id="694" name="Google Shape;694;p50"/>
          <p:cNvPicPr preferRelativeResize="0"/>
          <p:nvPr/>
        </p:nvPicPr>
        <p:blipFill rotWithShape="1">
          <a:blip r:embed="rId3">
            <a:alphaModFix/>
          </a:blip>
          <a:srcRect b="0" l="0" r="13247" t="0"/>
          <a:stretch/>
        </p:blipFill>
        <p:spPr>
          <a:xfrm>
            <a:off x="4729838" y="1852751"/>
            <a:ext cx="1440495" cy="166039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0"/>
          <p:cNvSpPr/>
          <p:nvPr/>
        </p:nvSpPr>
        <p:spPr>
          <a:xfrm>
            <a:off x="1279877" y="3020773"/>
            <a:ext cx="1341000" cy="1341000"/>
          </a:xfrm>
          <a:prstGeom prst="ellipse">
            <a:avLst/>
          </a:prstGeom>
          <a:solidFill>
            <a:srgbClr val="5E2B62">
              <a:alpha val="4392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465575" y="1466625"/>
            <a:ext cx="41082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Self-Regulation is key, gengs!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Dengan self-regulation skill yang baik, maka kita akan dapat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engatur, mengarahkan dan mengontrol diri agar tetap fokus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pada tujuan yang ingin dicapai.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prokrastinasi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club! Alias anti tunda-tunda~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Dengan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memiliki gambaran yang jelas tentang setiap level belajar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kesiapan memulai proses belajar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maka kita akan bisa melatih self-regulation skill. Pada akhirnya, bisa sampai deh ke apa yang dicita-citakan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😇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1" name="Google Shape;101;p1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7357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Rahasia Sukses Belajar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000" y="1376200"/>
            <a:ext cx="4146749" cy="316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6"/>
          <p:cNvGrpSpPr/>
          <p:nvPr/>
        </p:nvGrpSpPr>
        <p:grpSpPr>
          <a:xfrm>
            <a:off x="7041450" y="912575"/>
            <a:ext cx="1494600" cy="1005900"/>
            <a:chOff x="7041450" y="912575"/>
            <a:chExt cx="1494600" cy="1005900"/>
          </a:xfrm>
        </p:grpSpPr>
        <p:sp>
          <p:nvSpPr>
            <p:cNvPr id="115" name="Google Shape;115;p16"/>
            <p:cNvSpPr/>
            <p:nvPr/>
          </p:nvSpPr>
          <p:spPr>
            <a:xfrm>
              <a:off x="7041450" y="912575"/>
              <a:ext cx="1494600" cy="1005900"/>
            </a:xfrm>
            <a:prstGeom prst="wedgeEllipseCallout">
              <a:avLst>
                <a:gd fmla="val -49384" name="adj1"/>
                <a:gd fmla="val 40665" name="adj2"/>
              </a:avLst>
            </a:prstGeom>
            <a:solidFill>
              <a:srgbClr val="9B6DB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7142025" y="963575"/>
              <a:ext cx="13812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Kalau mau pintar, jangan minum jamu, tapi belajar regulasi diri wkwkwk</a:t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445675" y="1251700"/>
            <a:ext cx="4128000" cy="3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Kenapa </a:t>
            </a: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k ini penting untuk kamu baca?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Supaya kamu tau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 saja sih yang dibutuhkan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selama proses belajar bersama Binar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membantu p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roses belajar kamu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agar bisa berjalan lancar tanpa hambatan.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Memberikan bimbingan tentang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 saja yang akan kamu lewati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dalam tiap level pembelajaran di Binar.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Dengan memanfaatkan deck ini, kamu sudah mengantongi dua modal di permulaan, yakni gambaran yang jelas dan kesiapan memulai proses belajar.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you readyyyy? Let’s go kita lanjut~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4" name="Google Shape;124;p1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3927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Rahasia Sukses Belajar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841" y="1193799"/>
            <a:ext cx="4242166" cy="32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465575" y="1004925"/>
            <a:ext cx="41082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Level yang akan kita lalui~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Selama menjalani proses belajar di Binar, akan ada tiga level yang kita lalui bersama sebelum sampai di level graduation atau kelulusan, yaitu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Silver, Level Gold, dan Level Platinum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 saja langkah-langkah yang perlu kamu lakukan dalam tiap levelnya? Mari kita simak penjelasan berikutnya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1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1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573578" y="25253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Level Overview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150" y="1552125"/>
            <a:ext cx="4046500" cy="26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1874100" y="36545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Kita mulai dari </a:t>
            </a:r>
            <a:r>
              <a:rPr b="1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Level Silver</a:t>
            </a: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ya!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825" y="1498175"/>
            <a:ext cx="1784355" cy="28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4855500" y="1906075"/>
            <a:ext cx="3938100" cy="208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121550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6051450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on Silver?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445675" y="1509225"/>
            <a:ext cx="41118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Let’s start!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Sebagai student di Level Silver, teman-teman akan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belajar mandiri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pada course yang sudah dipilih. Ini artinya, kamu bisa menyesuaikan kapan dan berapa lama waktu belajar sesuai dengan jadwal dan kenyamanan kamu.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Materi belajar untuk Level Silver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tersedia di aplikasi Binar.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855500" y="2246976"/>
            <a:ext cx="3702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Pilih course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Akses materi di aplikasi Binar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Belajar mandiri dengan materi dan kuis yang sudah disediakan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2568725" y="3938113"/>
            <a:ext cx="3305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7335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65575" y="1553125"/>
            <a:ext cx="41637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743673"/>
                </a:solidFill>
                <a:latin typeface="Roboto"/>
                <a:ea typeface="Roboto"/>
                <a:cs typeface="Roboto"/>
                <a:sym typeface="Roboto"/>
              </a:rPr>
              <a:t>Kalau mau lanjut, gimana caranya?</a:t>
            </a:r>
            <a:endParaRPr b="1" sz="180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Silver adalah level yang pertama di semua course. Level ini menyediakan materi belajar yang dapat mengawali perjalanan lengkap kamu di Binar.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melanjutkan ke level selanjutnya, kamu perlu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registrasi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 memenuhi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syarat administrasi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melalui aplikasi Binar. Pastikan semuanya lengkap ya, supaya langkah selanjutnya bisa kamu lalui dengan lancar~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4936075" y="1906075"/>
            <a:ext cx="3938100" cy="120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B6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202125" y="1713663"/>
            <a:ext cx="3514800" cy="463800"/>
          </a:xfrm>
          <a:prstGeom prst="roundRect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Do List</a:t>
            </a:r>
            <a:endParaRPr b="1" i="0" sz="2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132025" y="1816325"/>
            <a:ext cx="2057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147725" y="2177475"/>
            <a:ext cx="35148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Lakukan registrasi melalui aplikasi Binar dan ikuti stepnya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